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9"/>
  </p:notesMasterIdLst>
  <p:handoutMasterIdLst>
    <p:handoutMasterId r:id="rId20"/>
  </p:handoutMasterIdLst>
  <p:sldIdLst>
    <p:sldId id="277" r:id="rId2"/>
    <p:sldId id="257" r:id="rId3"/>
    <p:sldId id="263" r:id="rId4"/>
    <p:sldId id="265" r:id="rId5"/>
    <p:sldId id="267" r:id="rId6"/>
    <p:sldId id="268" r:id="rId7"/>
    <p:sldId id="269" r:id="rId8"/>
    <p:sldId id="270" r:id="rId9"/>
    <p:sldId id="271" r:id="rId10"/>
    <p:sldId id="272" r:id="rId11"/>
    <p:sldId id="273" r:id="rId12"/>
    <p:sldId id="274" r:id="rId13"/>
    <p:sldId id="275" r:id="rId14"/>
    <p:sldId id="262" r:id="rId15"/>
    <p:sldId id="261" r:id="rId16"/>
    <p:sldId id="259" r:id="rId17"/>
    <p:sldId id="264" r:id="rId1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3" frameSlides="1"/>
  <p:clrMru>
    <a:srgbClr val="46CC69"/>
    <a:srgbClr val="CC11B5"/>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7135" autoAdjust="0"/>
  </p:normalViewPr>
  <p:slideViewPr>
    <p:cSldViewPr snapToGrid="0" snapToObjects="1">
      <p:cViewPr>
        <p:scale>
          <a:sx n="100" d="100"/>
          <a:sy n="100" d="100"/>
        </p:scale>
        <p:origin x="-2032" y="-62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handoutMaster" Target="handoutMasters/handoutMaster1.xml"/><Relationship Id="rId21" Type="http://schemas.openxmlformats.org/officeDocument/2006/relationships/printerSettings" Target="printerSettings/printerSettings1.bin"/><Relationship Id="rId22" Type="http://schemas.openxmlformats.org/officeDocument/2006/relationships/presProps" Target="presProps.xml"/><Relationship Id="rId23" Type="http://schemas.openxmlformats.org/officeDocument/2006/relationships/viewProps" Target="viewProps.xml"/><Relationship Id="rId24" Type="http://schemas.openxmlformats.org/officeDocument/2006/relationships/theme" Target="theme/theme1.xml"/><Relationship Id="rId25"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0DD38F5-C082-6546-A869-117C7ED27EDB}" type="datetimeFigureOut">
              <a:rPr lang="en-US" smtClean="0"/>
              <a:t>1/8/15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95DBC0A-7FC6-0945-AF63-7CC4C37F421D}" type="slidenum">
              <a:rPr lang="en-US" smtClean="0"/>
              <a:t>‹#›</a:t>
            </a:fld>
            <a:endParaRPr lang="en-US"/>
          </a:p>
        </p:txBody>
      </p:sp>
    </p:spTree>
    <p:extLst>
      <p:ext uri="{BB962C8B-B14F-4D97-AF65-F5344CB8AC3E}">
        <p14:creationId xmlns:p14="http://schemas.microsoft.com/office/powerpoint/2010/main" val="39955247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287F9B9-EC80-8749-8E52-777AC7EFD1FE}" type="datetimeFigureOut">
              <a:rPr lang="en-US" smtClean="0"/>
              <a:t>1/8/15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B56740E-C6A6-344C-AAF9-0F7773E56C72}" type="slidenum">
              <a:rPr lang="en-US" smtClean="0"/>
              <a:t>‹#›</a:t>
            </a:fld>
            <a:endParaRPr lang="en-US"/>
          </a:p>
        </p:txBody>
      </p:sp>
    </p:spTree>
    <p:extLst>
      <p:ext uri="{BB962C8B-B14F-4D97-AF65-F5344CB8AC3E}">
        <p14:creationId xmlns:p14="http://schemas.microsoft.com/office/powerpoint/2010/main" val="320066228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09931C0-DE6C-834D-8BFC-AD647607A7D9}" type="slidenum">
              <a:rPr lang="en-US" smtClean="0"/>
              <a:pPr/>
              <a:t>5</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79BD96D-9455-344C-89D5-AFC82DB3B349}" type="datetimeFigureOut">
              <a:rPr lang="en-US" smtClean="0"/>
              <a:t>1/8/15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0CED25-B845-F244-9DCD-5E1ECB205E38}" type="slidenum">
              <a:rPr lang="en-US" smtClean="0"/>
              <a:t>‹#›</a:t>
            </a:fld>
            <a:endParaRPr lang="en-US"/>
          </a:p>
        </p:txBody>
      </p:sp>
    </p:spTree>
    <p:extLst>
      <p:ext uri="{BB962C8B-B14F-4D97-AF65-F5344CB8AC3E}">
        <p14:creationId xmlns:p14="http://schemas.microsoft.com/office/powerpoint/2010/main" val="32416410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79BD96D-9455-344C-89D5-AFC82DB3B349}" type="datetimeFigureOut">
              <a:rPr lang="en-US" smtClean="0"/>
              <a:t>1/8/15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0CED25-B845-F244-9DCD-5E1ECB205E38}" type="slidenum">
              <a:rPr lang="en-US" smtClean="0"/>
              <a:t>‹#›</a:t>
            </a:fld>
            <a:endParaRPr lang="en-US"/>
          </a:p>
        </p:txBody>
      </p:sp>
    </p:spTree>
    <p:extLst>
      <p:ext uri="{BB962C8B-B14F-4D97-AF65-F5344CB8AC3E}">
        <p14:creationId xmlns:p14="http://schemas.microsoft.com/office/powerpoint/2010/main" val="33715680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79BD96D-9455-344C-89D5-AFC82DB3B349}" type="datetimeFigureOut">
              <a:rPr lang="en-US" smtClean="0"/>
              <a:t>1/8/15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0CED25-B845-F244-9DCD-5E1ECB205E38}" type="slidenum">
              <a:rPr lang="en-US" smtClean="0"/>
              <a:t>‹#›</a:t>
            </a:fld>
            <a:endParaRPr lang="en-US"/>
          </a:p>
        </p:txBody>
      </p:sp>
    </p:spTree>
    <p:extLst>
      <p:ext uri="{BB962C8B-B14F-4D97-AF65-F5344CB8AC3E}">
        <p14:creationId xmlns:p14="http://schemas.microsoft.com/office/powerpoint/2010/main" val="38679402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79BD96D-9455-344C-89D5-AFC82DB3B349}" type="datetimeFigureOut">
              <a:rPr lang="en-US" smtClean="0"/>
              <a:t>1/8/15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0CED25-B845-F244-9DCD-5E1ECB205E38}" type="slidenum">
              <a:rPr lang="en-US" smtClean="0"/>
              <a:t>‹#›</a:t>
            </a:fld>
            <a:endParaRPr lang="en-US"/>
          </a:p>
        </p:txBody>
      </p:sp>
    </p:spTree>
    <p:extLst>
      <p:ext uri="{BB962C8B-B14F-4D97-AF65-F5344CB8AC3E}">
        <p14:creationId xmlns:p14="http://schemas.microsoft.com/office/powerpoint/2010/main" val="33892484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79BD96D-9455-344C-89D5-AFC82DB3B349}" type="datetimeFigureOut">
              <a:rPr lang="en-US" smtClean="0"/>
              <a:t>1/8/15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0CED25-B845-F244-9DCD-5E1ECB205E38}" type="slidenum">
              <a:rPr lang="en-US" smtClean="0"/>
              <a:t>‹#›</a:t>
            </a:fld>
            <a:endParaRPr lang="en-US"/>
          </a:p>
        </p:txBody>
      </p:sp>
    </p:spTree>
    <p:extLst>
      <p:ext uri="{BB962C8B-B14F-4D97-AF65-F5344CB8AC3E}">
        <p14:creationId xmlns:p14="http://schemas.microsoft.com/office/powerpoint/2010/main" val="16418023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79BD96D-9455-344C-89D5-AFC82DB3B349}" type="datetimeFigureOut">
              <a:rPr lang="en-US" smtClean="0"/>
              <a:t>1/8/15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B0CED25-B845-F244-9DCD-5E1ECB205E38}" type="slidenum">
              <a:rPr lang="en-US" smtClean="0"/>
              <a:t>‹#›</a:t>
            </a:fld>
            <a:endParaRPr lang="en-US"/>
          </a:p>
        </p:txBody>
      </p:sp>
    </p:spTree>
    <p:extLst>
      <p:ext uri="{BB962C8B-B14F-4D97-AF65-F5344CB8AC3E}">
        <p14:creationId xmlns:p14="http://schemas.microsoft.com/office/powerpoint/2010/main" val="42400271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79BD96D-9455-344C-89D5-AFC82DB3B349}" type="datetimeFigureOut">
              <a:rPr lang="en-US" smtClean="0"/>
              <a:t>1/8/15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B0CED25-B845-F244-9DCD-5E1ECB205E38}" type="slidenum">
              <a:rPr lang="en-US" smtClean="0"/>
              <a:t>‹#›</a:t>
            </a:fld>
            <a:endParaRPr lang="en-US"/>
          </a:p>
        </p:txBody>
      </p:sp>
    </p:spTree>
    <p:extLst>
      <p:ext uri="{BB962C8B-B14F-4D97-AF65-F5344CB8AC3E}">
        <p14:creationId xmlns:p14="http://schemas.microsoft.com/office/powerpoint/2010/main" val="14339843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79BD96D-9455-344C-89D5-AFC82DB3B349}" type="datetimeFigureOut">
              <a:rPr lang="en-US" smtClean="0"/>
              <a:t>1/8/15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B0CED25-B845-F244-9DCD-5E1ECB205E38}" type="slidenum">
              <a:rPr lang="en-US" smtClean="0"/>
              <a:t>‹#›</a:t>
            </a:fld>
            <a:endParaRPr lang="en-US"/>
          </a:p>
        </p:txBody>
      </p:sp>
    </p:spTree>
    <p:extLst>
      <p:ext uri="{BB962C8B-B14F-4D97-AF65-F5344CB8AC3E}">
        <p14:creationId xmlns:p14="http://schemas.microsoft.com/office/powerpoint/2010/main" val="12504718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79BD96D-9455-344C-89D5-AFC82DB3B349}" type="datetimeFigureOut">
              <a:rPr lang="en-US" smtClean="0"/>
              <a:t>1/8/15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B0CED25-B845-F244-9DCD-5E1ECB205E38}" type="slidenum">
              <a:rPr lang="en-US" smtClean="0"/>
              <a:t>‹#›</a:t>
            </a:fld>
            <a:endParaRPr lang="en-US"/>
          </a:p>
        </p:txBody>
      </p:sp>
    </p:spTree>
    <p:extLst>
      <p:ext uri="{BB962C8B-B14F-4D97-AF65-F5344CB8AC3E}">
        <p14:creationId xmlns:p14="http://schemas.microsoft.com/office/powerpoint/2010/main" val="41232603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79BD96D-9455-344C-89D5-AFC82DB3B349}" type="datetimeFigureOut">
              <a:rPr lang="en-US" smtClean="0"/>
              <a:t>1/8/15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B0CED25-B845-F244-9DCD-5E1ECB205E38}" type="slidenum">
              <a:rPr lang="en-US" smtClean="0"/>
              <a:t>‹#›</a:t>
            </a:fld>
            <a:endParaRPr lang="en-US"/>
          </a:p>
        </p:txBody>
      </p:sp>
    </p:spTree>
    <p:extLst>
      <p:ext uri="{BB962C8B-B14F-4D97-AF65-F5344CB8AC3E}">
        <p14:creationId xmlns:p14="http://schemas.microsoft.com/office/powerpoint/2010/main" val="11670940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79BD96D-9455-344C-89D5-AFC82DB3B349}" type="datetimeFigureOut">
              <a:rPr lang="en-US" smtClean="0"/>
              <a:t>1/8/15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B0CED25-B845-F244-9DCD-5E1ECB205E38}" type="slidenum">
              <a:rPr lang="en-US" smtClean="0"/>
              <a:t>‹#›</a:t>
            </a:fld>
            <a:endParaRPr lang="en-US"/>
          </a:p>
        </p:txBody>
      </p:sp>
    </p:spTree>
    <p:extLst>
      <p:ext uri="{BB962C8B-B14F-4D97-AF65-F5344CB8AC3E}">
        <p14:creationId xmlns:p14="http://schemas.microsoft.com/office/powerpoint/2010/main" val="29310470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79BD96D-9455-344C-89D5-AFC82DB3B349}" type="datetimeFigureOut">
              <a:rPr lang="en-US" smtClean="0"/>
              <a:t>1/8/15</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B0CED25-B845-F244-9DCD-5E1ECB205E38}" type="slidenum">
              <a:rPr lang="en-US" smtClean="0"/>
              <a:t>‹#›</a:t>
            </a:fld>
            <a:endParaRPr lang="en-US"/>
          </a:p>
        </p:txBody>
      </p:sp>
      <p:pic>
        <p:nvPicPr>
          <p:cNvPr id="8" name="Picture 7" descr="CSE logo powerpoint centered.jpe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0354" y="6132588"/>
            <a:ext cx="4570980" cy="581547"/>
          </a:xfrm>
          <a:prstGeom prst="rect">
            <a:avLst/>
          </a:prstGeom>
        </p:spPr>
      </p:pic>
    </p:spTree>
    <p:extLst>
      <p:ext uri="{BB962C8B-B14F-4D97-AF65-F5344CB8AC3E}">
        <p14:creationId xmlns:p14="http://schemas.microsoft.com/office/powerpoint/2010/main" val="37006969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tif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xml"/><Relationship Id="rId3"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IMG_0206.JPG"/>
          <p:cNvPicPr>
            <a:picLocks noGrp="1" noChangeAspect="1"/>
          </p:cNvPicPr>
          <p:nvPr>
            <p:ph idx="1"/>
          </p:nvPr>
        </p:nvPicPr>
        <p:blipFill>
          <a:blip r:embed="rId2">
            <a:extLst>
              <a:ext uri="{28A0092B-C50C-407E-A947-70E740481C1C}">
                <a14:useLocalDpi xmlns:a14="http://schemas.microsoft.com/office/drawing/2010/main" val="0"/>
              </a:ext>
            </a:extLst>
          </a:blip>
          <a:srcRect l="5556" r="5556"/>
          <a:stretch>
            <a:fillRect/>
          </a:stretch>
        </p:blipFill>
        <p:spPr>
          <a:xfrm>
            <a:off x="0" y="0"/>
            <a:ext cx="9144000" cy="6858000"/>
          </a:xfrm>
        </p:spPr>
      </p:pic>
      <p:sp>
        <p:nvSpPr>
          <p:cNvPr id="5" name="Title 1"/>
          <p:cNvSpPr txBox="1">
            <a:spLocks/>
          </p:cNvSpPr>
          <p:nvPr/>
        </p:nvSpPr>
        <p:spPr>
          <a:xfrm>
            <a:off x="567267" y="4483677"/>
            <a:ext cx="7772400" cy="2018723"/>
          </a:xfrm>
          <a:prstGeom prst="rect">
            <a:avLst/>
          </a:prstGeom>
        </p:spPr>
        <p:txBody>
          <a:bodyPr vert="horz" lIns="91440" tIns="45720" rIns="91440" bIns="45720" rtlCol="0" anchor="ctr">
            <a:normAutofit fontScale="90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solidFill>
                  <a:srgbClr val="CCFFCC"/>
                </a:solidFill>
              </a:rPr>
              <a:t>Interpreting the UN Framework Convention on Climate Change</a:t>
            </a:r>
            <a:br>
              <a:rPr lang="en-US" dirty="0" smtClean="0">
                <a:solidFill>
                  <a:srgbClr val="CCFFCC"/>
                </a:solidFill>
              </a:rPr>
            </a:br>
            <a:r>
              <a:rPr lang="en-US" sz="3400" dirty="0" smtClean="0">
                <a:solidFill>
                  <a:srgbClr val="CCFFCC"/>
                </a:solidFill>
              </a:rPr>
              <a:t>Neil Leary, Dickinson College</a:t>
            </a:r>
          </a:p>
          <a:p>
            <a:r>
              <a:rPr lang="en-US" sz="3400" dirty="0" smtClean="0">
                <a:solidFill>
                  <a:srgbClr val="CCFFCC"/>
                </a:solidFill>
              </a:rPr>
              <a:t>Center for Sustainability Education</a:t>
            </a:r>
            <a:endParaRPr lang="en-US" sz="3400" dirty="0">
              <a:solidFill>
                <a:srgbClr val="CCFFCC"/>
              </a:solidFill>
            </a:endParaRPr>
          </a:p>
        </p:txBody>
      </p:sp>
    </p:spTree>
    <p:extLst>
      <p:ext uri="{BB962C8B-B14F-4D97-AF65-F5344CB8AC3E}">
        <p14:creationId xmlns:p14="http://schemas.microsoft.com/office/powerpoint/2010/main" val="1527864816"/>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94948"/>
          </a:xfrm>
        </p:spPr>
        <p:txBody>
          <a:bodyPr>
            <a:normAutofit fontScale="90000"/>
          </a:bodyPr>
          <a:lstStyle/>
          <a:p>
            <a:r>
              <a:rPr lang="en-US" dirty="0" smtClean="0"/>
              <a:t>UNFCCC, Article 2</a:t>
            </a:r>
            <a:endParaRPr lang="en-US" dirty="0"/>
          </a:p>
        </p:txBody>
      </p:sp>
      <p:sp>
        <p:nvSpPr>
          <p:cNvPr id="3" name="Content Placeholder 2"/>
          <p:cNvSpPr>
            <a:spLocks noGrp="1"/>
          </p:cNvSpPr>
          <p:nvPr>
            <p:ph idx="1"/>
          </p:nvPr>
        </p:nvSpPr>
        <p:spPr>
          <a:xfrm>
            <a:off x="457200" y="1121308"/>
            <a:ext cx="8229600" cy="5004855"/>
          </a:xfrm>
        </p:spPr>
        <p:txBody>
          <a:bodyPr>
            <a:normAutofit fontScale="92500" lnSpcReduction="20000"/>
          </a:bodyPr>
          <a:lstStyle/>
          <a:p>
            <a:pPr marL="0" indent="0">
              <a:buNone/>
            </a:pPr>
            <a:r>
              <a:rPr lang="en-US" dirty="0"/>
              <a:t>The ultimate objective of this Convention and any related legal instruments that the Conference of the Parties may adopt is to achieve, in accordance with the relevant provisions of the Convention, stabilization of greenhouse gas concentrations in the atmosphere at a level that would </a:t>
            </a:r>
            <a:r>
              <a:rPr lang="en-US" dirty="0">
                <a:solidFill>
                  <a:srgbClr val="FF0000"/>
                </a:solidFill>
              </a:rPr>
              <a:t>prevent dangerous anthropogenic interference </a:t>
            </a:r>
            <a:r>
              <a:rPr lang="en-US" dirty="0"/>
              <a:t>with the climate system. Such a level should be achieved within a time-frame sufficient to allow ecosystems to adapt naturally to climate change, to ensure that food production is not threatened and to enable economic development to proceed in a sustainable manner.</a:t>
            </a:r>
            <a:r>
              <a:rPr lang="en-US" dirty="0" smtClean="0">
                <a:effectLst/>
              </a:rPr>
              <a:t> </a:t>
            </a:r>
            <a:endParaRPr lang="en-US" dirty="0"/>
          </a:p>
        </p:txBody>
      </p:sp>
    </p:spTree>
    <p:extLst>
      <p:ext uri="{BB962C8B-B14F-4D97-AF65-F5344CB8AC3E}">
        <p14:creationId xmlns:p14="http://schemas.microsoft.com/office/powerpoint/2010/main" val="3108258807"/>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94948"/>
          </a:xfrm>
        </p:spPr>
        <p:txBody>
          <a:bodyPr>
            <a:normAutofit fontScale="90000"/>
          </a:bodyPr>
          <a:lstStyle/>
          <a:p>
            <a:r>
              <a:rPr lang="en-US" dirty="0" smtClean="0"/>
              <a:t>UNFCCC, Article 2</a:t>
            </a:r>
            <a:endParaRPr lang="en-US" dirty="0"/>
          </a:p>
        </p:txBody>
      </p:sp>
      <p:sp>
        <p:nvSpPr>
          <p:cNvPr id="3" name="Content Placeholder 2"/>
          <p:cNvSpPr>
            <a:spLocks noGrp="1"/>
          </p:cNvSpPr>
          <p:nvPr>
            <p:ph idx="1"/>
          </p:nvPr>
        </p:nvSpPr>
        <p:spPr>
          <a:xfrm>
            <a:off x="457200" y="1121308"/>
            <a:ext cx="8229600" cy="5004855"/>
          </a:xfrm>
        </p:spPr>
        <p:txBody>
          <a:bodyPr>
            <a:normAutofit fontScale="92500" lnSpcReduction="20000"/>
          </a:bodyPr>
          <a:lstStyle/>
          <a:p>
            <a:pPr marL="0" indent="0">
              <a:buNone/>
            </a:pPr>
            <a:r>
              <a:rPr lang="en-US" dirty="0"/>
              <a:t>The ultimate objective of this Convention and any related legal instruments that the Conference of the Parties may adopt is to achieve, in accordance with the relevant provisions of the Convention, stabilization of greenhouse gas concentrations in the atmosphere at a level that would prevent dangerous anthropogenic interference with the climate system. Such a level should be achieved within a </a:t>
            </a:r>
            <a:r>
              <a:rPr lang="en-US" dirty="0">
                <a:solidFill>
                  <a:srgbClr val="FF0000"/>
                </a:solidFill>
              </a:rPr>
              <a:t>time-frame sufficient to allow ecosystems to adapt naturally to climate change</a:t>
            </a:r>
            <a:r>
              <a:rPr lang="en-US" dirty="0"/>
              <a:t>, to ensure that food production is not threatened and to enable economic development to proceed in a sustainable manner.</a:t>
            </a:r>
            <a:r>
              <a:rPr lang="en-US" dirty="0" smtClean="0">
                <a:effectLst/>
              </a:rPr>
              <a:t> </a:t>
            </a:r>
            <a:endParaRPr lang="en-US" dirty="0"/>
          </a:p>
        </p:txBody>
      </p:sp>
    </p:spTree>
    <p:extLst>
      <p:ext uri="{BB962C8B-B14F-4D97-AF65-F5344CB8AC3E}">
        <p14:creationId xmlns:p14="http://schemas.microsoft.com/office/powerpoint/2010/main" val="2746288912"/>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94948"/>
          </a:xfrm>
        </p:spPr>
        <p:txBody>
          <a:bodyPr>
            <a:normAutofit fontScale="90000"/>
          </a:bodyPr>
          <a:lstStyle/>
          <a:p>
            <a:r>
              <a:rPr lang="en-US" dirty="0" smtClean="0"/>
              <a:t>UNFCCC, Article 2</a:t>
            </a:r>
            <a:endParaRPr lang="en-US" dirty="0"/>
          </a:p>
        </p:txBody>
      </p:sp>
      <p:sp>
        <p:nvSpPr>
          <p:cNvPr id="3" name="Content Placeholder 2"/>
          <p:cNvSpPr>
            <a:spLocks noGrp="1"/>
          </p:cNvSpPr>
          <p:nvPr>
            <p:ph idx="1"/>
          </p:nvPr>
        </p:nvSpPr>
        <p:spPr>
          <a:xfrm>
            <a:off x="457200" y="1121308"/>
            <a:ext cx="8229600" cy="5004855"/>
          </a:xfrm>
        </p:spPr>
        <p:txBody>
          <a:bodyPr>
            <a:normAutofit fontScale="92500" lnSpcReduction="20000"/>
          </a:bodyPr>
          <a:lstStyle/>
          <a:p>
            <a:pPr marL="0" indent="0">
              <a:buNone/>
            </a:pPr>
            <a:r>
              <a:rPr lang="en-US" dirty="0"/>
              <a:t>The ultimate objective of this Convention and any related legal instruments that the Conference of the Parties may adopt is to achieve, in accordance with the relevant provisions of the Convention, stabilization of greenhouse gas concentrations in the atmosphere at a level that would prevent dangerous anthropogenic interference with the climate system. Such a level should be achieved within a time-frame sufficient to allow ecosystems to adapt naturally to climate change, to </a:t>
            </a:r>
            <a:r>
              <a:rPr lang="en-US" dirty="0">
                <a:solidFill>
                  <a:srgbClr val="FF0000"/>
                </a:solidFill>
              </a:rPr>
              <a:t>ensure that food production is not threatened</a:t>
            </a:r>
            <a:r>
              <a:rPr lang="en-US" dirty="0"/>
              <a:t> and to enable economic development to proceed in a sustainable manner.</a:t>
            </a:r>
            <a:r>
              <a:rPr lang="en-US" dirty="0" smtClean="0">
                <a:effectLst/>
              </a:rPr>
              <a:t> </a:t>
            </a:r>
            <a:endParaRPr lang="en-US" dirty="0"/>
          </a:p>
        </p:txBody>
      </p:sp>
    </p:spTree>
    <p:extLst>
      <p:ext uri="{BB962C8B-B14F-4D97-AF65-F5344CB8AC3E}">
        <p14:creationId xmlns:p14="http://schemas.microsoft.com/office/powerpoint/2010/main" val="724953977"/>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94948"/>
          </a:xfrm>
        </p:spPr>
        <p:txBody>
          <a:bodyPr>
            <a:normAutofit fontScale="90000"/>
          </a:bodyPr>
          <a:lstStyle/>
          <a:p>
            <a:r>
              <a:rPr lang="en-US" dirty="0" smtClean="0"/>
              <a:t>UNFCCC, Article 2</a:t>
            </a:r>
            <a:endParaRPr lang="en-US" dirty="0"/>
          </a:p>
        </p:txBody>
      </p:sp>
      <p:sp>
        <p:nvSpPr>
          <p:cNvPr id="3" name="Content Placeholder 2"/>
          <p:cNvSpPr>
            <a:spLocks noGrp="1"/>
          </p:cNvSpPr>
          <p:nvPr>
            <p:ph idx="1"/>
          </p:nvPr>
        </p:nvSpPr>
        <p:spPr>
          <a:xfrm>
            <a:off x="457200" y="1121308"/>
            <a:ext cx="8229600" cy="5004855"/>
          </a:xfrm>
        </p:spPr>
        <p:txBody>
          <a:bodyPr>
            <a:normAutofit fontScale="92500" lnSpcReduction="20000"/>
          </a:bodyPr>
          <a:lstStyle/>
          <a:p>
            <a:pPr marL="0" indent="0">
              <a:buNone/>
            </a:pPr>
            <a:r>
              <a:rPr lang="en-US" dirty="0"/>
              <a:t>The ultimate objective of this Convention and any related legal instruments that the Conference of the Parties may adopt is to achieve, in accordance with the relevant provisions of the Convention, stabilization of greenhouse gas concentrations in the atmosphere at a level that would prevent dangerous anthropogenic interference with the climate system. Such a level should be achieved within a time-frame sufficient to allow ecosystems to adapt naturally to climate change, to ensure that food production is not threatened and to </a:t>
            </a:r>
            <a:r>
              <a:rPr lang="en-US" dirty="0">
                <a:solidFill>
                  <a:srgbClr val="FF0000"/>
                </a:solidFill>
              </a:rPr>
              <a:t>enable economic development to proceed in a sustainable manner</a:t>
            </a:r>
            <a:r>
              <a:rPr lang="en-US" dirty="0"/>
              <a:t>.</a:t>
            </a:r>
            <a:r>
              <a:rPr lang="en-US" dirty="0" smtClean="0">
                <a:effectLst/>
              </a:rPr>
              <a:t> </a:t>
            </a:r>
            <a:endParaRPr lang="en-US" dirty="0"/>
          </a:p>
        </p:txBody>
      </p:sp>
    </p:spTree>
    <p:extLst>
      <p:ext uri="{BB962C8B-B14F-4D97-AF65-F5344CB8AC3E}">
        <p14:creationId xmlns:p14="http://schemas.microsoft.com/office/powerpoint/2010/main" val="406434886"/>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NCSE Oct 20 2014 Reifsnyder 2.JPG"/>
          <p:cNvPicPr>
            <a:picLocks noGrp="1" noChangeAspect="1"/>
          </p:cNvPicPr>
          <p:nvPr>
            <p:ph idx="1"/>
          </p:nvPr>
        </p:nvPicPr>
        <p:blipFill>
          <a:blip r:embed="rId2">
            <a:extLst>
              <a:ext uri="{28A0092B-C50C-407E-A947-70E740481C1C}">
                <a14:useLocalDpi xmlns:a14="http://schemas.microsoft.com/office/drawing/2010/main" val="0"/>
              </a:ext>
            </a:extLst>
          </a:blip>
          <a:srcRect t="8753" b="8753"/>
          <a:stretch>
            <a:fillRect/>
          </a:stretch>
        </p:blipFill>
        <p:spPr>
          <a:xfrm>
            <a:off x="457200" y="444566"/>
            <a:ext cx="8229600" cy="4525963"/>
          </a:xfrm>
        </p:spPr>
      </p:pic>
      <p:sp>
        <p:nvSpPr>
          <p:cNvPr id="8" name="Title 4"/>
          <p:cNvSpPr>
            <a:spLocks noGrp="1"/>
          </p:cNvSpPr>
          <p:nvPr>
            <p:ph type="title"/>
          </p:nvPr>
        </p:nvSpPr>
        <p:spPr>
          <a:xfrm>
            <a:off x="457200" y="5004887"/>
            <a:ext cx="8229600" cy="1143000"/>
          </a:xfrm>
        </p:spPr>
        <p:txBody>
          <a:bodyPr>
            <a:normAutofit/>
          </a:bodyPr>
          <a:lstStyle/>
          <a:p>
            <a:r>
              <a:rPr lang="en-US" sz="2000" dirty="0" smtClean="0"/>
              <a:t>Meetings with policymakers and NGO leaders, offices of National Council for Science and the Environment (NCSE)</a:t>
            </a:r>
            <a:endParaRPr lang="en-US" sz="2000" dirty="0"/>
          </a:p>
        </p:txBody>
      </p:sp>
    </p:spTree>
    <p:extLst>
      <p:ext uri="{BB962C8B-B14F-4D97-AF65-F5344CB8AC3E}">
        <p14:creationId xmlns:p14="http://schemas.microsoft.com/office/powerpoint/2010/main" val="1674035494"/>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89176"/>
            <a:ext cx="8229600" cy="778018"/>
          </a:xfrm>
        </p:spPr>
        <p:txBody>
          <a:bodyPr>
            <a:normAutofit/>
          </a:bodyPr>
          <a:lstStyle/>
          <a:p>
            <a:r>
              <a:rPr lang="en-US" sz="2000" dirty="0" smtClean="0"/>
              <a:t>Dickinson students interview Martin </a:t>
            </a:r>
            <a:r>
              <a:rPr lang="en-US" sz="2000" dirty="0" err="1" smtClean="0"/>
              <a:t>Khor</a:t>
            </a:r>
            <a:r>
              <a:rPr lang="en-US" sz="2000" dirty="0" smtClean="0"/>
              <a:t>, Executive Director, South Centre</a:t>
            </a:r>
            <a:endParaRPr lang="en-US" sz="2000" dirty="0"/>
          </a:p>
        </p:txBody>
      </p:sp>
      <p:pic>
        <p:nvPicPr>
          <p:cNvPr id="4" name="Content Placeholder 3" descr="IMG_0297.JPG"/>
          <p:cNvPicPr>
            <a:picLocks noGrp="1" noChangeAspect="1"/>
          </p:cNvPicPr>
          <p:nvPr>
            <p:ph idx="1"/>
          </p:nvPr>
        </p:nvPicPr>
        <p:blipFill rotWithShape="1">
          <a:blip r:embed="rId2">
            <a:extLst>
              <a:ext uri="{28A0092B-C50C-407E-A947-70E740481C1C}">
                <a14:useLocalDpi xmlns:a14="http://schemas.microsoft.com/office/drawing/2010/main" val="0"/>
              </a:ext>
            </a:extLst>
          </a:blip>
          <a:srcRect t="-183" b="5501"/>
          <a:stretch/>
        </p:blipFill>
        <p:spPr>
          <a:xfrm>
            <a:off x="457200" y="160187"/>
            <a:ext cx="8229600" cy="5194631"/>
          </a:xfrm>
        </p:spPr>
      </p:pic>
    </p:spTree>
    <p:extLst>
      <p:ext uri="{BB962C8B-B14F-4D97-AF65-F5344CB8AC3E}">
        <p14:creationId xmlns:p14="http://schemas.microsoft.com/office/powerpoint/2010/main" val="1586831191"/>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4906613"/>
            <a:ext cx="8229600" cy="1143000"/>
          </a:xfrm>
        </p:spPr>
        <p:txBody>
          <a:bodyPr>
            <a:normAutofit/>
          </a:bodyPr>
          <a:lstStyle/>
          <a:p>
            <a:r>
              <a:rPr lang="en-US" sz="2000" dirty="0" smtClean="0"/>
              <a:t>Climate Change &amp; Ethics, PERC &amp; Widener University event, Lima, Peru</a:t>
            </a:r>
            <a:endParaRPr lang="en-US" sz="2000" dirty="0"/>
          </a:p>
        </p:txBody>
      </p:sp>
      <p:pic>
        <p:nvPicPr>
          <p:cNvPr id="7" name="Content Placeholder 6" descr="IMG_0839.JPG"/>
          <p:cNvPicPr>
            <a:picLocks noGrp="1" noChangeAspect="1"/>
          </p:cNvPicPr>
          <p:nvPr>
            <p:ph idx="1"/>
          </p:nvPr>
        </p:nvPicPr>
        <p:blipFill>
          <a:blip r:embed="rId2">
            <a:extLst>
              <a:ext uri="{28A0092B-C50C-407E-A947-70E740481C1C}">
                <a14:useLocalDpi xmlns:a14="http://schemas.microsoft.com/office/drawing/2010/main" val="0"/>
              </a:ext>
            </a:extLst>
          </a:blip>
          <a:srcRect t="8753" b="8753"/>
          <a:stretch>
            <a:fillRect/>
          </a:stretch>
        </p:blipFill>
        <p:spPr>
          <a:xfrm>
            <a:off x="457200" y="375914"/>
            <a:ext cx="8229600" cy="4525963"/>
          </a:xfrm>
        </p:spPr>
      </p:pic>
    </p:spTree>
    <p:extLst>
      <p:ext uri="{BB962C8B-B14F-4D97-AF65-F5344CB8AC3E}">
        <p14:creationId xmlns:p14="http://schemas.microsoft.com/office/powerpoint/2010/main" val="4008900879"/>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388993"/>
          </a:xfrm>
        </p:spPr>
        <p:txBody>
          <a:bodyPr>
            <a:noAutofit/>
          </a:bodyPr>
          <a:lstStyle/>
          <a:p>
            <a:pPr algn="l"/>
            <a:r>
              <a:rPr lang="en-US" sz="2800" dirty="0" smtClean="0"/>
              <a:t>Our Blog: </a:t>
            </a:r>
            <a:r>
              <a:rPr lang="en-US" sz="2800" dirty="0" err="1" smtClean="0"/>
              <a:t>blogs.dickinson.edu</a:t>
            </a:r>
            <a:r>
              <a:rPr lang="en-US" sz="2800" dirty="0" smtClean="0"/>
              <a:t>/cop20</a:t>
            </a:r>
            <a:endParaRPr lang="en-US" sz="2800" dirty="0"/>
          </a:p>
        </p:txBody>
      </p:sp>
      <p:pic>
        <p:nvPicPr>
          <p:cNvPr id="5" name="Content Placeholder 4" descr="Blog screen shot.tiff"/>
          <p:cNvPicPr>
            <a:picLocks noGrp="1" noChangeAspect="1"/>
          </p:cNvPicPr>
          <p:nvPr>
            <p:ph idx="1"/>
          </p:nvPr>
        </p:nvPicPr>
        <p:blipFill>
          <a:blip r:embed="rId2">
            <a:extLst>
              <a:ext uri="{28A0092B-C50C-407E-A947-70E740481C1C}">
                <a14:useLocalDpi xmlns:a14="http://schemas.microsoft.com/office/drawing/2010/main" val="0"/>
              </a:ext>
            </a:extLst>
          </a:blip>
          <a:srcRect t="9199" b="9199"/>
          <a:stretch>
            <a:fillRect/>
          </a:stretch>
        </p:blipFill>
        <p:spPr>
          <a:xfrm>
            <a:off x="457200" y="663575"/>
            <a:ext cx="8229600" cy="5462588"/>
          </a:xfrm>
        </p:spPr>
      </p:pic>
    </p:spTree>
    <p:extLst>
      <p:ext uri="{BB962C8B-B14F-4D97-AF65-F5344CB8AC3E}">
        <p14:creationId xmlns:p14="http://schemas.microsoft.com/office/powerpoint/2010/main" val="13382166"/>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t>Global Climate Change Mosaic</a:t>
            </a:r>
            <a:br>
              <a:rPr lang="en-US" sz="3600" dirty="0" smtClean="0"/>
            </a:br>
            <a:r>
              <a:rPr lang="en-US" sz="3600" dirty="0" smtClean="0"/>
              <a:t>at Dickinson College, 2014-2015</a:t>
            </a:r>
            <a:endParaRPr lang="en-US" sz="3600" dirty="0"/>
          </a:p>
        </p:txBody>
      </p:sp>
      <p:sp>
        <p:nvSpPr>
          <p:cNvPr id="3" name="Content Placeholder 2"/>
          <p:cNvSpPr>
            <a:spLocks noGrp="1"/>
          </p:cNvSpPr>
          <p:nvPr>
            <p:ph idx="1"/>
          </p:nvPr>
        </p:nvSpPr>
        <p:spPr/>
        <p:txBody>
          <a:bodyPr>
            <a:normAutofit fontScale="92500"/>
          </a:bodyPr>
          <a:lstStyle/>
          <a:p>
            <a:r>
              <a:rPr lang="en-US" dirty="0" smtClean="0"/>
              <a:t>14 students, 2 instructors</a:t>
            </a:r>
          </a:p>
          <a:p>
            <a:r>
              <a:rPr lang="en-US" dirty="0" smtClean="0"/>
              <a:t>3 courses</a:t>
            </a:r>
          </a:p>
          <a:p>
            <a:pPr lvl="1"/>
            <a:r>
              <a:rPr lang="en-US" dirty="0" smtClean="0"/>
              <a:t>ERSC 204 Global Climate Change</a:t>
            </a:r>
          </a:p>
          <a:p>
            <a:pPr lvl="1"/>
            <a:r>
              <a:rPr lang="en-US" dirty="0" smtClean="0"/>
              <a:t>SUST 330 Global Environmental Challenges &amp; Governance</a:t>
            </a:r>
          </a:p>
          <a:p>
            <a:pPr lvl="1"/>
            <a:r>
              <a:rPr lang="en-US" dirty="0" smtClean="0"/>
              <a:t>SUST 500 Independent Research on Global Climate Change Governance</a:t>
            </a:r>
          </a:p>
          <a:p>
            <a:r>
              <a:rPr lang="en-US" dirty="0" smtClean="0"/>
              <a:t>Field Research at COP20, Lima</a:t>
            </a:r>
          </a:p>
          <a:p>
            <a:r>
              <a:rPr lang="en-US" dirty="0" smtClean="0"/>
              <a:t>SUST 500 course continues into spring semester</a:t>
            </a:r>
            <a:endParaRPr lang="en-US" dirty="0"/>
          </a:p>
        </p:txBody>
      </p:sp>
    </p:spTree>
    <p:extLst>
      <p:ext uri="{BB962C8B-B14F-4D97-AF65-F5344CB8AC3E}">
        <p14:creationId xmlns:p14="http://schemas.microsoft.com/office/powerpoint/2010/main" val="3298181430"/>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l"/>
            <a:r>
              <a:rPr lang="en-US" sz="3600" dirty="0" smtClean="0"/>
              <a:t>Course outline:</a:t>
            </a:r>
            <a:br>
              <a:rPr lang="en-US" sz="3600" dirty="0" smtClean="0"/>
            </a:br>
            <a:r>
              <a:rPr lang="en-US" sz="3200" dirty="0" smtClean="0"/>
              <a:t>Global Environmental Challenges &amp; Governance</a:t>
            </a:r>
            <a:endParaRPr lang="en-US" sz="3200" dirty="0"/>
          </a:p>
        </p:txBody>
      </p:sp>
      <p:sp>
        <p:nvSpPr>
          <p:cNvPr id="3" name="Content Placeholder 2"/>
          <p:cNvSpPr>
            <a:spLocks noGrp="1"/>
          </p:cNvSpPr>
          <p:nvPr>
            <p:ph idx="1"/>
          </p:nvPr>
        </p:nvSpPr>
        <p:spPr/>
        <p:txBody>
          <a:bodyPr>
            <a:normAutofit fontScale="92500" lnSpcReduction="10000"/>
          </a:bodyPr>
          <a:lstStyle/>
          <a:p>
            <a:r>
              <a:rPr lang="en-US" sz="3000" dirty="0" smtClean="0"/>
              <a:t>Introduction to CC Governance (weeks 1-2)</a:t>
            </a:r>
          </a:p>
          <a:p>
            <a:r>
              <a:rPr lang="en-US" sz="3000" dirty="0" smtClean="0"/>
              <a:t>International Regime, UNFCCC (weeks 3-4)</a:t>
            </a:r>
          </a:p>
          <a:p>
            <a:r>
              <a:rPr lang="en-US" sz="3000" dirty="0" smtClean="0"/>
              <a:t>Beyond Nation States (week 5)</a:t>
            </a:r>
          </a:p>
          <a:p>
            <a:r>
              <a:rPr lang="en-US" sz="3000" dirty="0" smtClean="0"/>
              <a:t>2015 Agreement – Ways Forward (week 6)</a:t>
            </a:r>
          </a:p>
          <a:p>
            <a:r>
              <a:rPr lang="en-US" sz="3000" dirty="0" smtClean="0"/>
              <a:t>Policy Instruments (weeks 7-8)</a:t>
            </a:r>
          </a:p>
          <a:p>
            <a:r>
              <a:rPr lang="en-US" sz="3000" dirty="0" smtClean="0"/>
              <a:t>Dangerous CC, Justice &amp; Sustainable Development (weeks 9-10)</a:t>
            </a:r>
          </a:p>
          <a:p>
            <a:r>
              <a:rPr lang="en-US" sz="3000" dirty="0" smtClean="0"/>
              <a:t>Case studies (weeks 11-12)</a:t>
            </a:r>
          </a:p>
          <a:p>
            <a:r>
              <a:rPr lang="en-US" sz="3000" dirty="0" smtClean="0"/>
              <a:t>Synthesis (week 13)</a:t>
            </a:r>
          </a:p>
          <a:p>
            <a:endParaRPr lang="en-US" dirty="0" smtClean="0"/>
          </a:p>
          <a:p>
            <a:endParaRPr lang="en-US" dirty="0"/>
          </a:p>
        </p:txBody>
      </p:sp>
    </p:spTree>
    <p:extLst>
      <p:ext uri="{BB962C8B-B14F-4D97-AF65-F5344CB8AC3E}">
        <p14:creationId xmlns:p14="http://schemas.microsoft.com/office/powerpoint/2010/main" val="1569533561"/>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Paraphrase x 3</a:t>
            </a:r>
            <a:endParaRPr lang="en-US" dirty="0"/>
          </a:p>
        </p:txBody>
      </p:sp>
      <p:sp>
        <p:nvSpPr>
          <p:cNvPr id="3" name="Content Placeholder 2"/>
          <p:cNvSpPr>
            <a:spLocks noGrp="1"/>
          </p:cNvSpPr>
          <p:nvPr>
            <p:ph idx="1"/>
          </p:nvPr>
        </p:nvSpPr>
        <p:spPr/>
        <p:txBody>
          <a:bodyPr/>
          <a:lstStyle/>
          <a:p>
            <a:r>
              <a:rPr lang="en-US" dirty="0" smtClean="0"/>
              <a:t>Exercise from </a:t>
            </a:r>
            <a:r>
              <a:rPr lang="en-US" dirty="0" smtClean="0"/>
              <a:t>David </a:t>
            </a:r>
            <a:r>
              <a:rPr lang="en-US" dirty="0" err="1" smtClean="0"/>
              <a:t>Rosenwasser</a:t>
            </a:r>
            <a:r>
              <a:rPr lang="en-US" dirty="0" smtClean="0"/>
              <a:t> </a:t>
            </a:r>
            <a:r>
              <a:rPr lang="en-US" smtClean="0"/>
              <a:t>&amp; </a:t>
            </a:r>
            <a:r>
              <a:rPr lang="en-US" smtClean="0"/>
              <a:t>Jill Stephen</a:t>
            </a:r>
            <a:r>
              <a:rPr lang="en-US" dirty="0" smtClean="0"/>
              <a:t>, </a:t>
            </a:r>
            <a:r>
              <a:rPr lang="en-US" i="1" dirty="0" smtClean="0"/>
              <a:t>Writing Analytically</a:t>
            </a:r>
            <a:r>
              <a:rPr lang="en-US" dirty="0" smtClean="0"/>
              <a:t>, 2012</a:t>
            </a:r>
          </a:p>
          <a:p>
            <a:r>
              <a:rPr lang="en-US" dirty="0" smtClean="0"/>
              <a:t>Purposes:</a:t>
            </a:r>
          </a:p>
          <a:p>
            <a:pPr lvl="1"/>
            <a:r>
              <a:rPr lang="en-US" dirty="0" smtClean="0"/>
              <a:t>Discover ideas in a text</a:t>
            </a:r>
          </a:p>
          <a:p>
            <a:pPr lvl="1"/>
            <a:r>
              <a:rPr lang="en-US" dirty="0" smtClean="0"/>
              <a:t>Stimulate interpretation</a:t>
            </a:r>
          </a:p>
          <a:p>
            <a:pPr lvl="1"/>
            <a:r>
              <a:rPr lang="en-US" dirty="0" smtClean="0"/>
              <a:t>Recognize complexities, see potential for multiple interpretations</a:t>
            </a:r>
          </a:p>
          <a:p>
            <a:pPr marL="0" indent="0">
              <a:buNone/>
            </a:pPr>
            <a:endParaRPr lang="en-US" dirty="0"/>
          </a:p>
        </p:txBody>
      </p:sp>
    </p:spTree>
    <p:extLst>
      <p:ext uri="{BB962C8B-B14F-4D97-AF65-F5344CB8AC3E}">
        <p14:creationId xmlns:p14="http://schemas.microsoft.com/office/powerpoint/2010/main" val="442665094"/>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UNFCCC</a:t>
            </a:r>
            <a:endParaRPr lang="en-US" dirty="0"/>
          </a:p>
        </p:txBody>
      </p:sp>
      <p:sp>
        <p:nvSpPr>
          <p:cNvPr id="6" name="Content Placeholder 5"/>
          <p:cNvSpPr>
            <a:spLocks noGrp="1"/>
          </p:cNvSpPr>
          <p:nvPr>
            <p:ph sz="half" idx="1"/>
          </p:nvPr>
        </p:nvSpPr>
        <p:spPr>
          <a:xfrm>
            <a:off x="457199" y="1600200"/>
            <a:ext cx="6029692" cy="4525963"/>
          </a:xfrm>
        </p:spPr>
        <p:txBody>
          <a:bodyPr>
            <a:normAutofit fontScale="70000" lnSpcReduction="20000"/>
          </a:bodyPr>
          <a:lstStyle/>
          <a:p>
            <a:r>
              <a:rPr lang="en-US" dirty="0" smtClean="0"/>
              <a:t>Objective</a:t>
            </a:r>
          </a:p>
          <a:p>
            <a:pPr lvl="1"/>
            <a:r>
              <a:rPr lang="en-US" dirty="0" smtClean="0"/>
              <a:t>Stabilize GHG concentrations to prevent dangerous climate change </a:t>
            </a:r>
          </a:p>
          <a:p>
            <a:pPr lvl="1"/>
            <a:endParaRPr lang="en-US" dirty="0" smtClean="0"/>
          </a:p>
          <a:p>
            <a:r>
              <a:rPr lang="en-US" dirty="0" smtClean="0"/>
              <a:t>Acknowledges climate change; calls for the widest possible cooperation by all countries</a:t>
            </a:r>
          </a:p>
          <a:p>
            <a:endParaRPr lang="en-US" dirty="0" smtClean="0"/>
          </a:p>
          <a:p>
            <a:r>
              <a:rPr lang="en-US" dirty="0" smtClean="0"/>
              <a:t>Principles</a:t>
            </a:r>
          </a:p>
          <a:p>
            <a:pPr lvl="1"/>
            <a:r>
              <a:rPr lang="en-US" dirty="0" smtClean="0"/>
              <a:t>Equity: ‘common but differentiated responsibilities and respective capabilities’</a:t>
            </a:r>
          </a:p>
          <a:p>
            <a:pPr lvl="1"/>
            <a:r>
              <a:rPr lang="en-US" dirty="0" smtClean="0"/>
              <a:t>Developed countries should take the lead</a:t>
            </a:r>
          </a:p>
          <a:p>
            <a:pPr lvl="1"/>
            <a:r>
              <a:rPr lang="en-US" dirty="0" smtClean="0"/>
              <a:t>Consideration to developing countries, vulnerable countries</a:t>
            </a:r>
          </a:p>
          <a:p>
            <a:pPr lvl="1"/>
            <a:r>
              <a:rPr lang="en-US" dirty="0" smtClean="0"/>
              <a:t>Precautionary</a:t>
            </a:r>
          </a:p>
          <a:p>
            <a:pPr lvl="1"/>
            <a:r>
              <a:rPr lang="en-US" dirty="0" smtClean="0"/>
              <a:t>Cost effective</a:t>
            </a:r>
          </a:p>
          <a:p>
            <a:pPr lvl="1"/>
            <a:r>
              <a:rPr lang="en-US" dirty="0" smtClean="0"/>
              <a:t>Right to sustainable development</a:t>
            </a:r>
          </a:p>
        </p:txBody>
      </p:sp>
      <p:pic>
        <p:nvPicPr>
          <p:cNvPr id="7" name="Content Placeholder 4" descr="2deg crop.png"/>
          <p:cNvPicPr>
            <a:picLocks noGrp="1" noChangeAspect="1"/>
          </p:cNvPicPr>
          <p:nvPr>
            <p:ph sz="half" idx="2"/>
          </p:nvPr>
        </p:nvPicPr>
        <p:blipFill>
          <a:blip r:embed="rId3"/>
          <a:srcRect t="-23092" b="-23092"/>
          <a:stretch>
            <a:fillRect/>
          </a:stretch>
        </p:blipFill>
        <p:spPr>
          <a:xfrm>
            <a:off x="6795097" y="776382"/>
            <a:ext cx="2189162" cy="4525963"/>
          </a:xfrm>
        </p:spPr>
      </p:pic>
    </p:spTree>
    <p:extLst>
      <p:ext uri="{BB962C8B-B14F-4D97-AF65-F5344CB8AC3E}">
        <p14:creationId xmlns:p14="http://schemas.microsoft.com/office/powerpoint/2010/main" val="3380850799"/>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UNFCCC: Paraphrase x 3</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Assign each student a passage in the UNFCCC text.</a:t>
            </a:r>
          </a:p>
          <a:p>
            <a:r>
              <a:rPr lang="en-US" dirty="0" smtClean="0"/>
              <a:t>Paraphrase the passage three times.</a:t>
            </a:r>
          </a:p>
          <a:p>
            <a:r>
              <a:rPr lang="en-US" dirty="0" smtClean="0"/>
              <a:t>Contemplate the original and three paraphrased versions</a:t>
            </a:r>
          </a:p>
          <a:p>
            <a:r>
              <a:rPr lang="en-US" dirty="0" smtClean="0"/>
              <a:t>Write an essay:</a:t>
            </a:r>
          </a:p>
          <a:p>
            <a:pPr lvl="1"/>
            <a:r>
              <a:rPr lang="en-US" dirty="0" smtClean="0"/>
              <a:t>What ideas are likely to have shared interpretations?</a:t>
            </a:r>
          </a:p>
          <a:p>
            <a:pPr lvl="1"/>
            <a:r>
              <a:rPr lang="en-US" dirty="0" smtClean="0"/>
              <a:t>What ideas are likely to have contested interpretations?</a:t>
            </a:r>
          </a:p>
          <a:p>
            <a:pPr lvl="1"/>
            <a:r>
              <a:rPr lang="en-US" dirty="0" smtClean="0"/>
              <a:t>What are the implications?</a:t>
            </a:r>
            <a:endParaRPr lang="en-US" dirty="0"/>
          </a:p>
        </p:txBody>
      </p:sp>
    </p:spTree>
    <p:extLst>
      <p:ext uri="{BB962C8B-B14F-4D97-AF65-F5344CB8AC3E}">
        <p14:creationId xmlns:p14="http://schemas.microsoft.com/office/powerpoint/2010/main" val="4211292298"/>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94948"/>
          </a:xfrm>
        </p:spPr>
        <p:txBody>
          <a:bodyPr>
            <a:normAutofit fontScale="90000"/>
          </a:bodyPr>
          <a:lstStyle/>
          <a:p>
            <a:r>
              <a:rPr lang="en-US" dirty="0" smtClean="0"/>
              <a:t>UNFCCC, Article 2</a:t>
            </a:r>
            <a:endParaRPr lang="en-US" dirty="0"/>
          </a:p>
        </p:txBody>
      </p:sp>
      <p:sp>
        <p:nvSpPr>
          <p:cNvPr id="3" name="Content Placeholder 2"/>
          <p:cNvSpPr>
            <a:spLocks noGrp="1"/>
          </p:cNvSpPr>
          <p:nvPr>
            <p:ph idx="1"/>
          </p:nvPr>
        </p:nvSpPr>
        <p:spPr>
          <a:xfrm>
            <a:off x="457200" y="1121308"/>
            <a:ext cx="8229600" cy="5004855"/>
          </a:xfrm>
        </p:spPr>
        <p:txBody>
          <a:bodyPr>
            <a:normAutofit fontScale="92500" lnSpcReduction="20000"/>
          </a:bodyPr>
          <a:lstStyle/>
          <a:p>
            <a:pPr marL="0" indent="0">
              <a:buNone/>
            </a:pPr>
            <a:r>
              <a:rPr lang="en-US" dirty="0"/>
              <a:t>The ultimate objective of this Convention and any related legal instruments that the Conference of the Parties may adopt is to achieve, in accordance with the relevant provisions of the Convention, stabilization of greenhouse gas concentrations in the atmosphere at a level that would prevent dangerous anthropogenic interference with the climate system. Such a level should be achieved within a time-frame sufficient to allow ecosystems to adapt naturally to climate change, to ensure that food production is not threatened and to enable economic development to proceed in a sustainable manner.</a:t>
            </a:r>
            <a:r>
              <a:rPr lang="en-US" dirty="0" smtClean="0">
                <a:effectLst/>
              </a:rPr>
              <a:t> </a:t>
            </a:r>
            <a:endParaRPr lang="en-US" dirty="0"/>
          </a:p>
        </p:txBody>
      </p:sp>
    </p:spTree>
    <p:extLst>
      <p:ext uri="{BB962C8B-B14F-4D97-AF65-F5344CB8AC3E}">
        <p14:creationId xmlns:p14="http://schemas.microsoft.com/office/powerpoint/2010/main" val="2266067663"/>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94948"/>
          </a:xfrm>
        </p:spPr>
        <p:txBody>
          <a:bodyPr>
            <a:normAutofit fontScale="90000"/>
          </a:bodyPr>
          <a:lstStyle/>
          <a:p>
            <a:r>
              <a:rPr lang="en-US" dirty="0" smtClean="0"/>
              <a:t>UNFCCC, Article 2</a:t>
            </a:r>
            <a:endParaRPr lang="en-US" dirty="0"/>
          </a:p>
        </p:txBody>
      </p:sp>
      <p:sp>
        <p:nvSpPr>
          <p:cNvPr id="3" name="Content Placeholder 2"/>
          <p:cNvSpPr>
            <a:spLocks noGrp="1"/>
          </p:cNvSpPr>
          <p:nvPr>
            <p:ph idx="1"/>
          </p:nvPr>
        </p:nvSpPr>
        <p:spPr>
          <a:xfrm>
            <a:off x="457200" y="1121308"/>
            <a:ext cx="8229600" cy="5004855"/>
          </a:xfrm>
        </p:spPr>
        <p:txBody>
          <a:bodyPr>
            <a:normAutofit fontScale="92500" lnSpcReduction="20000"/>
          </a:bodyPr>
          <a:lstStyle/>
          <a:p>
            <a:pPr marL="0" indent="0">
              <a:buNone/>
            </a:pPr>
            <a:r>
              <a:rPr lang="en-US" dirty="0"/>
              <a:t>The </a:t>
            </a:r>
            <a:r>
              <a:rPr lang="en-US" dirty="0">
                <a:solidFill>
                  <a:srgbClr val="FF0000"/>
                </a:solidFill>
              </a:rPr>
              <a:t>ultimate objective </a:t>
            </a:r>
            <a:r>
              <a:rPr lang="en-US" dirty="0"/>
              <a:t>of this Convention and any related legal instruments that the Conference of the Parties may adopt is to achieve, in accordance with the relevant provisions of the Convention, stabilization of greenhouse gas concentrations in the atmosphere at a level that would prevent dangerous anthropogenic interference with the climate system. Such a level should be achieved within a time-frame sufficient to allow ecosystems to adapt naturally to climate change, to ensure that food production is not threatened and to enable economic development to proceed in a sustainable manner.</a:t>
            </a:r>
            <a:r>
              <a:rPr lang="en-US" dirty="0" smtClean="0">
                <a:effectLst/>
              </a:rPr>
              <a:t> </a:t>
            </a:r>
            <a:endParaRPr lang="en-US" dirty="0"/>
          </a:p>
        </p:txBody>
      </p:sp>
    </p:spTree>
    <p:extLst>
      <p:ext uri="{BB962C8B-B14F-4D97-AF65-F5344CB8AC3E}">
        <p14:creationId xmlns:p14="http://schemas.microsoft.com/office/powerpoint/2010/main" val="401773296"/>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94948"/>
          </a:xfrm>
        </p:spPr>
        <p:txBody>
          <a:bodyPr>
            <a:normAutofit fontScale="90000"/>
          </a:bodyPr>
          <a:lstStyle/>
          <a:p>
            <a:r>
              <a:rPr lang="en-US" dirty="0" smtClean="0"/>
              <a:t>UNFCCC, Article 2</a:t>
            </a:r>
            <a:endParaRPr lang="en-US" dirty="0"/>
          </a:p>
        </p:txBody>
      </p:sp>
      <p:sp>
        <p:nvSpPr>
          <p:cNvPr id="3" name="Content Placeholder 2"/>
          <p:cNvSpPr>
            <a:spLocks noGrp="1"/>
          </p:cNvSpPr>
          <p:nvPr>
            <p:ph idx="1"/>
          </p:nvPr>
        </p:nvSpPr>
        <p:spPr>
          <a:xfrm>
            <a:off x="457200" y="1121308"/>
            <a:ext cx="8229600" cy="5004855"/>
          </a:xfrm>
        </p:spPr>
        <p:txBody>
          <a:bodyPr>
            <a:normAutofit fontScale="92500" lnSpcReduction="20000"/>
          </a:bodyPr>
          <a:lstStyle/>
          <a:p>
            <a:pPr marL="0" indent="0">
              <a:buNone/>
            </a:pPr>
            <a:r>
              <a:rPr lang="en-US" dirty="0"/>
              <a:t>The ultimate objective of this Convention and any related legal instruments that the Conference of the Parties may adopt is to achieve, in accordance with the relevant provisions of the Convention, </a:t>
            </a:r>
            <a:r>
              <a:rPr lang="en-US" dirty="0">
                <a:solidFill>
                  <a:srgbClr val="FF0000"/>
                </a:solidFill>
              </a:rPr>
              <a:t>stabilization of greenhouse gas concentrations </a:t>
            </a:r>
            <a:r>
              <a:rPr lang="en-US" dirty="0"/>
              <a:t>in the atmosphere at a level that would prevent dangerous anthropogenic interference with the climate system. Such a level should be achieved within a time-frame sufficient to allow ecosystems to adapt naturally to climate change, to ensure that food production is not threatened and to enable economic development to proceed in a sustainable manner.</a:t>
            </a:r>
            <a:r>
              <a:rPr lang="en-US" dirty="0" smtClean="0">
                <a:effectLst/>
              </a:rPr>
              <a:t> </a:t>
            </a:r>
            <a:endParaRPr lang="en-US" dirty="0"/>
          </a:p>
        </p:txBody>
      </p:sp>
    </p:spTree>
    <p:extLst>
      <p:ext uri="{BB962C8B-B14F-4D97-AF65-F5344CB8AC3E}">
        <p14:creationId xmlns:p14="http://schemas.microsoft.com/office/powerpoint/2010/main" val="3254474490"/>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396</TotalTime>
  <Words>1026</Words>
  <Application>Microsoft Macintosh PowerPoint</Application>
  <PresentationFormat>On-screen Show (4:3)</PresentationFormat>
  <Paragraphs>65</Paragraphs>
  <Slides>17</Slides>
  <Notes>1</Notes>
  <HiddenSlides>0</HiddenSlides>
  <MMClips>0</MMClip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Office Theme</vt:lpstr>
      <vt:lpstr>PowerPoint Presentation</vt:lpstr>
      <vt:lpstr>Global Climate Change Mosaic at Dickinson College, 2014-2015</vt:lpstr>
      <vt:lpstr>Course outline: Global Environmental Challenges &amp; Governance</vt:lpstr>
      <vt:lpstr>Paraphrase x 3</vt:lpstr>
      <vt:lpstr>UNFCCC</vt:lpstr>
      <vt:lpstr>UNFCCC: Paraphrase x 3</vt:lpstr>
      <vt:lpstr>UNFCCC, Article 2</vt:lpstr>
      <vt:lpstr>UNFCCC, Article 2</vt:lpstr>
      <vt:lpstr>UNFCCC, Article 2</vt:lpstr>
      <vt:lpstr>UNFCCC, Article 2</vt:lpstr>
      <vt:lpstr>UNFCCC, Article 2</vt:lpstr>
      <vt:lpstr>UNFCCC, Article 2</vt:lpstr>
      <vt:lpstr>UNFCCC, Article 2</vt:lpstr>
      <vt:lpstr>Meetings with policymakers and NGO leaders, offices of National Council for Science and the Environment (NCSE)</vt:lpstr>
      <vt:lpstr>Dickinson students interview Martin Khor, Executive Director, South Centre</vt:lpstr>
      <vt:lpstr>Climate Change &amp; Ethics, PERC &amp; Widener University event, Lima, Peru</vt:lpstr>
      <vt:lpstr>Our Blog: blogs.dickinson.edu/cop20</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Interpreting the UN Framework Convention on Climate Change “Paraphrase x 3”</dc:title>
  <dc:creator>Leary, Neil</dc:creator>
  <cp:lastModifiedBy>Leary, Neil</cp:lastModifiedBy>
  <cp:revision>20</cp:revision>
  <cp:lastPrinted>2015-01-08T20:40:59Z</cp:lastPrinted>
  <dcterms:created xsi:type="dcterms:W3CDTF">2015-01-08T15:30:05Z</dcterms:created>
  <dcterms:modified xsi:type="dcterms:W3CDTF">2015-01-08T22:08:32Z</dcterms:modified>
</cp:coreProperties>
</file>